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49" r:id="rId6"/>
    <p:sldId id="336" r:id="rId7"/>
    <p:sldId id="350" r:id="rId8"/>
    <p:sldId id="343" r:id="rId9"/>
    <p:sldId id="352" r:id="rId10"/>
    <p:sldId id="351" r:id="rId11"/>
    <p:sldId id="345" r:id="rId12"/>
    <p:sldId id="33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67" d="100"/>
          <a:sy n="67" d="100"/>
        </p:scale>
        <p:origin x="943" y="61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97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2024-12-26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2024-12-26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yChang10/Forkaia/tree/main/task10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2182091"/>
            <a:ext cx="5221224" cy="1834372"/>
          </a:xfrm>
        </p:spPr>
        <p:txBody>
          <a:bodyPr/>
          <a:lstStyle/>
          <a:p>
            <a:r>
              <a:rPr lang="en-US" dirty="0"/>
              <a:t>Stealth Industry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F6A72-BD14-C99D-18C8-91A33687F330}"/>
              </a:ext>
            </a:extLst>
          </p:cNvPr>
          <p:cNvSpPr txBox="1"/>
          <p:nvPr/>
        </p:nvSpPr>
        <p:spPr>
          <a:xfrm>
            <a:off x="6071616" y="4324989"/>
            <a:ext cx="382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Presented by Joy Chang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C158-7B9D-1355-CE38-D2150854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industries</a:t>
            </a:r>
            <a:br>
              <a:rPr lang="en-US" dirty="0"/>
            </a:br>
            <a:r>
              <a:rPr lang="en-US" dirty="0"/>
              <a:t>(Bar and pie)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A65EF-67E9-4E0A-E527-4C7FD366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7FF3B-56FB-9342-DB76-FA11F8BC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5" y="1581355"/>
            <a:ext cx="4070646" cy="4315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4AFD8-E567-4A75-0A4D-E8F8B2CD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55" y="816853"/>
            <a:ext cx="6172200" cy="57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5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7CF689-AD12-9F30-EFDA-E38D85F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/>
          <a:lstStyle/>
          <a:p>
            <a:r>
              <a:rPr lang="en-US" dirty="0"/>
              <a:t>Top 10 industries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50FF0-2755-B27A-F0C5-10BE04814E9A}"/>
              </a:ext>
            </a:extLst>
          </p:cNvPr>
          <p:cNvSpPr txBox="1"/>
          <p:nvPr/>
        </p:nvSpPr>
        <p:spPr>
          <a:xfrm>
            <a:off x="764745" y="1579235"/>
            <a:ext cx="74232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Illustrate the </a:t>
            </a:r>
            <a:r>
              <a:rPr lang="en-US" b="1" dirty="0"/>
              <a:t>number and spread </a:t>
            </a:r>
            <a:r>
              <a:rPr lang="en-US" dirty="0"/>
              <a:t>of the startups in top 10 industries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Other, Internet, and Computer Software account for over </a:t>
            </a:r>
            <a:r>
              <a:rPr lang="en-US" b="1" dirty="0"/>
              <a:t>60%</a:t>
            </a:r>
            <a:r>
              <a:rPr lang="en-US" dirty="0"/>
              <a:t> of the startups in the top 10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influence on the Stealth startup ecosystem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Stealth startups prefer to choose </a:t>
            </a:r>
            <a:r>
              <a:rPr lang="en-US" b="1" dirty="0"/>
              <a:t>STEM</a:t>
            </a:r>
            <a:r>
              <a:rPr lang="en-US" dirty="0"/>
              <a:t>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Focusing on technology-driven solutions and innovation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Stealth startups are in </a:t>
            </a:r>
            <a:r>
              <a:rPr lang="en-US" b="1" dirty="0"/>
              <a:t>diverse</a:t>
            </a:r>
            <a:r>
              <a:rPr lang="en-US" dirty="0"/>
              <a:t>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couldn’t include the data of all the startups when making the plots since there are too many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Drawback</a:t>
            </a:r>
            <a:r>
              <a:rPr lang="en-US" dirty="0"/>
              <a:t>: treat each startup's industry as a whole – do not break down details for startups spanning multiple industries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0AF1-AD84-29E5-CBB8-F4CEA5E8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FAE4-7DB0-66AE-175A-182E19FE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relationship</a:t>
            </a:r>
            <a:br>
              <a:rPr lang="en-US" dirty="0"/>
            </a:br>
            <a:r>
              <a:rPr lang="en-US" dirty="0"/>
              <a:t>(Network)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2BC46-1CDA-48AD-048A-8B74AE4B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35B86-70E5-0982-E4CA-96F28D07983E}"/>
              </a:ext>
            </a:extLst>
          </p:cNvPr>
          <p:cNvSpPr txBox="1"/>
          <p:nvPr/>
        </p:nvSpPr>
        <p:spPr>
          <a:xfrm>
            <a:off x="745096" y="1576835"/>
            <a:ext cx="4720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Largest nodes and interconnections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Other, Health, Internet,</a:t>
            </a:r>
            <a:r>
              <a:rPr lang="en-US" sz="1600" dirty="0"/>
              <a:t> </a:t>
            </a:r>
            <a:r>
              <a:rPr lang="en-US" sz="1600" b="1" dirty="0"/>
              <a:t>Computer Software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Central to the network and have the most connections to other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Significant </a:t>
            </a:r>
            <a:r>
              <a:rPr lang="en-US" sz="1600" b="1" dirty="0"/>
              <a:t>overlap</a:t>
            </a:r>
            <a:r>
              <a:rPr lang="en-US" sz="1600" dirty="0"/>
              <a:t> between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Peripheral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E.g. Car Dealers, Philanthropists &amp; Non-Profits, Building Trade Unions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More </a:t>
            </a:r>
            <a:r>
              <a:rPr lang="en-US" sz="1600" b="1" dirty="0"/>
              <a:t>specialized and niche </a:t>
            </a:r>
            <a:r>
              <a:rPr lang="en-US" sz="1600" dirty="0"/>
              <a:t>sectors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Industries with similar characteristics E.g. the </a:t>
            </a:r>
            <a:r>
              <a:rPr lang="en-US" sz="1600" b="1" dirty="0"/>
              <a:t>Health</a:t>
            </a:r>
            <a:r>
              <a:rPr lang="en-US" sz="1600" dirty="0"/>
              <a:t> cluster includes Health Professionals, Health Services/HMOs, and Doctors &amp; Other Health Professionals</a:t>
            </a:r>
          </a:p>
        </p:txBody>
      </p:sp>
      <p:pic>
        <p:nvPicPr>
          <p:cNvPr id="12" name="Picture 11" descr="A network of yellow dots and lines&#10;&#10;Description automatically generated">
            <a:extLst>
              <a:ext uri="{FF2B5EF4-FFF2-40B4-BE49-F238E27FC236}">
                <a16:creationId xmlns:a16="http://schemas.microsoft.com/office/drawing/2014/main" id="{A2FFE58D-B93E-4505-EC73-5B10A478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17" y="290945"/>
            <a:ext cx="6726383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1B82C5-D16E-9C8A-DDFC-72AF27AF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Frequency </a:t>
            </a:r>
            <a:br>
              <a:rPr lang="en-US" dirty="0"/>
            </a:br>
            <a:r>
              <a:rPr lang="en-US" dirty="0"/>
              <a:t>(word cloud)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72D604-80AA-7AED-079F-F64858E1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2" y="1778119"/>
            <a:ext cx="6441273" cy="3301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28337-4978-D234-51D6-E674537D5F54}"/>
              </a:ext>
            </a:extLst>
          </p:cNvPr>
          <p:cNvSpPr txBox="1"/>
          <p:nvPr/>
        </p:nvSpPr>
        <p:spPr>
          <a:xfrm>
            <a:off x="6936945" y="1627870"/>
            <a:ext cx="47205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Clear, visual appealing illustration of the industry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font size variation conveys the </a:t>
            </a:r>
            <a:r>
              <a:rPr lang="en-US" b="1" dirty="0"/>
              <a:t>relative significance </a:t>
            </a:r>
            <a:r>
              <a:rPr lang="en-US" dirty="0"/>
              <a:t>of each industry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distinguishable font colors and consistent spacing makes it highly readable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high-level</a:t>
            </a:r>
            <a:r>
              <a:rPr lang="en-US" dirty="0"/>
              <a:t> overview of the Stealth startups and their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highly frequent industry words are </a:t>
            </a:r>
            <a:r>
              <a:rPr lang="en-US" b="1" dirty="0"/>
              <a:t>Health, Services, and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Business Services,                  Health Care Services,                   Food Products Manufacturing, Electronic Manufacturing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9E70C-9D92-9174-6AC9-1D0F56BC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chart with different colored lines&#10;&#10;Description automatically generated">
            <a:extLst>
              <a:ext uri="{FF2B5EF4-FFF2-40B4-BE49-F238E27FC236}">
                <a16:creationId xmlns:a16="http://schemas.microsoft.com/office/drawing/2014/main" id="{47A16168-1244-0029-30B8-FBC804BA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30" y="0"/>
            <a:ext cx="7917870" cy="68621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70C4E-B370-A63D-9B1B-4DEC5726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B0E647-8E99-90C7-C029-5277AB12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5" y="562034"/>
            <a:ext cx="6172200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relationship</a:t>
            </a:r>
            <a:br>
              <a:rPr lang="en-US" dirty="0"/>
            </a:br>
            <a:r>
              <a:rPr lang="en-US" dirty="0"/>
              <a:t>(sunburst)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F0A4A-197C-48C2-EE90-FE8F62489D1F}"/>
              </a:ext>
            </a:extLst>
          </p:cNvPr>
          <p:cNvSpPr txBox="1"/>
          <p:nvPr/>
        </p:nvSpPr>
        <p:spPr>
          <a:xfrm>
            <a:off x="764745" y="1717734"/>
            <a:ext cx="4149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Hierarchical</a:t>
            </a:r>
            <a:r>
              <a:rPr lang="en-US" dirty="0"/>
              <a:t>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Breaks down the startups by industry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Broad categories (inner layer) branch into </a:t>
            </a:r>
            <a:r>
              <a:rPr lang="en-US" b="1" dirty="0"/>
              <a:t>subcategories</a:t>
            </a:r>
            <a:r>
              <a:rPr lang="en-US" dirty="0"/>
              <a:t> (outer layers)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Breadth of startup </a:t>
            </a:r>
            <a:r>
              <a:rPr lang="en-US" b="1" dirty="0"/>
              <a:t>diversity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Stealth startups span various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colored segments differ in </a:t>
            </a:r>
            <a:r>
              <a:rPr lang="en-US" b="1" dirty="0"/>
              <a:t>size</a:t>
            </a:r>
            <a:r>
              <a:rPr lang="en-US" dirty="0"/>
              <a:t>, highlighting which industries dominate</a:t>
            </a:r>
          </a:p>
        </p:txBody>
      </p:sp>
    </p:spTree>
    <p:extLst>
      <p:ext uri="{BB962C8B-B14F-4D97-AF65-F5344CB8AC3E}">
        <p14:creationId xmlns:p14="http://schemas.microsoft.com/office/powerpoint/2010/main" val="377938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64789-9E04-1865-B312-0FA07E7E5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4A46C-7488-AD91-9C0C-0B8F4CE5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408CCE-4E8D-89DC-2ECA-FA9B6318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2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ACB7-BFFC-E027-7093-C7489F30F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2766290"/>
            <a:ext cx="3402010" cy="1325420"/>
          </a:xfrm>
        </p:spPr>
        <p:txBody>
          <a:bodyPr>
            <a:normAutofit/>
          </a:bodyPr>
          <a:lstStyle/>
          <a:p>
            <a:r>
              <a:rPr lang="en-US" dirty="0"/>
              <a:t>Hierarchy representation</a:t>
            </a:r>
            <a:br>
              <a:rPr lang="en-US" dirty="0"/>
            </a:br>
            <a:r>
              <a:rPr lang="en-US" dirty="0"/>
              <a:t>(tree map)</a:t>
            </a:r>
          </a:p>
        </p:txBody>
      </p:sp>
    </p:spTree>
    <p:extLst>
      <p:ext uri="{BB962C8B-B14F-4D97-AF65-F5344CB8AC3E}">
        <p14:creationId xmlns:p14="http://schemas.microsoft.com/office/powerpoint/2010/main" val="139563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F23B56-EEAE-9B48-B344-5D5F6DEB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44" y="562034"/>
            <a:ext cx="9158573" cy="597131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Hierarchy representation</a:t>
            </a:r>
            <a:br>
              <a:rPr lang="en-US" dirty="0"/>
            </a:br>
            <a:r>
              <a:rPr lang="en-US" dirty="0"/>
              <a:t>(tree map)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B64B3-F4AB-6E76-CB54-51FE769A01F9}"/>
              </a:ext>
            </a:extLst>
          </p:cNvPr>
          <p:cNvSpPr txBox="1"/>
          <p:nvPr/>
        </p:nvSpPr>
        <p:spPr>
          <a:xfrm>
            <a:off x="764744" y="1456032"/>
            <a:ext cx="1094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the hierarchy of industries and startups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Starts from all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Narrows down to </a:t>
            </a:r>
            <a:r>
              <a:rPr lang="en-US" b="1" dirty="0"/>
              <a:t>primary industry, secondary industry, tertiary industry</a:t>
            </a:r>
            <a:r>
              <a:rPr lang="en-US" dirty="0"/>
              <a:t>, and </a:t>
            </a:r>
            <a:r>
              <a:rPr lang="en-US" b="1" dirty="0"/>
              <a:t>companies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primary, secondary, tertiary industries are identified by the comma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  <a:r>
              <a:rPr lang="en-US" b="1" dirty="0"/>
              <a:t>Alternative Energy Production &amp; Services → Business Services → Power Utilities → INSOLAR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Quick identification of industry groupings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 lot of information yet the map is compact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B3A9B-2FBD-4431-8CDD-B4F62A17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7" y="4269042"/>
            <a:ext cx="9689204" cy="16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FD7B-EBA6-C459-3893-862311139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007" y="2604304"/>
            <a:ext cx="5794248" cy="1649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You are welcome to check my code and data in my </a:t>
            </a:r>
            <a:r>
              <a:rPr lang="en-US" sz="2400" dirty="0">
                <a:latin typeface="+mj-lt"/>
                <a:hlinkClick r:id="rId2"/>
              </a:rPr>
              <a:t>GitHub repository</a:t>
            </a:r>
            <a:r>
              <a:rPr lang="en-US" sz="2400" dirty="0">
                <a:latin typeface="+mj-lt"/>
              </a:rPr>
              <a:t> and generate clearer, interactive charts using the code!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{A654F61F-3028-460E-BB4C-D09D144DFF69}tf16411248_win32</Template>
  <TotalTime>569</TotalTime>
  <Words>440</Words>
  <Application>Microsoft Office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Posterama</vt:lpstr>
      <vt:lpstr>Custom</vt:lpstr>
      <vt:lpstr>Stealth Industry Visualization</vt:lpstr>
      <vt:lpstr>Top 10 industries (Bar and pie)</vt:lpstr>
      <vt:lpstr>Top 10 industries</vt:lpstr>
      <vt:lpstr>Industry relationship (Network)</vt:lpstr>
      <vt:lpstr>Industry Frequency  (word cloud)</vt:lpstr>
      <vt:lpstr>industry relationship (sunburst)</vt:lpstr>
      <vt:lpstr>Hierarchy representation (tree map)</vt:lpstr>
      <vt:lpstr>Hierarchy representation (tree map)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Joy Chang</dc:creator>
  <cp:lastModifiedBy>Joy Chang</cp:lastModifiedBy>
  <cp:revision>10</cp:revision>
  <dcterms:created xsi:type="dcterms:W3CDTF">2024-12-26T00:49:59Z</dcterms:created>
  <dcterms:modified xsi:type="dcterms:W3CDTF">2024-12-26T11:06:16Z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